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9" r:id="rId3"/>
    <p:sldId id="258" r:id="rId4"/>
    <p:sldId id="260" r:id="rId5"/>
    <p:sldId id="265" r:id="rId6"/>
    <p:sldId id="261" r:id="rId7"/>
    <p:sldId id="262" r:id="rId8"/>
    <p:sldId id="263" r:id="rId9"/>
    <p:sldId id="264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488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74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50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908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712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36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62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2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5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52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118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FFEE9F-F531-48D8-8686-88873DFE7E98}" type="datetimeFigureOut">
              <a:rPr kumimoji="1" lang="ja-JP" altLang="en-US" smtClean="0"/>
              <a:t>2022/12/6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02CA38-7F4B-47D6-A69C-9F643080CEC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87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kumimoji="1" lang="ja-JP" altLang="en-US" dirty="0"/>
              <a:t>居残授業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～</a:t>
            </a:r>
            <a:r>
              <a:rPr lang="en-US" altLang="ja-JP" dirty="0"/>
              <a:t>We are planning a great project</a:t>
            </a:r>
            <a:r>
              <a:rPr lang="ja-JP" altLang="en-US" dirty="0"/>
              <a:t>～</a:t>
            </a:r>
            <a:endParaRPr lang="en-US" altLang="ja-JP" dirty="0"/>
          </a:p>
          <a:p>
            <a:r>
              <a:rPr lang="en-US" altLang="ja-JP" dirty="0"/>
              <a:t>RPG games. Horror games. Escape game. This time, we will announce this great invention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95535" y="5674936"/>
            <a:ext cx="10461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発表者：鎌野　林</a:t>
            </a:r>
            <a:r>
              <a:rPr kumimoji="1" lang="ja-JP" altLang="en-US" sz="3200">
                <a:solidFill>
                  <a:schemeClr val="bg1"/>
                </a:solidFill>
              </a:rPr>
              <a:t>建一（カマキリ）　</a:t>
            </a:r>
            <a:r>
              <a:rPr kumimoji="1" lang="ja-JP" altLang="en-US" sz="3200" dirty="0">
                <a:solidFill>
                  <a:schemeClr val="bg1"/>
                </a:solidFill>
              </a:rPr>
              <a:t>市原（敬称略）</a:t>
            </a:r>
          </a:p>
        </p:txBody>
      </p:sp>
    </p:spTree>
    <p:extLst>
      <p:ext uri="{BB962C8B-B14F-4D97-AF65-F5344CB8AC3E}">
        <p14:creationId xmlns:p14="http://schemas.microsoft.com/office/powerpoint/2010/main" val="420286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8000">
              <a:schemeClr val="tx1">
                <a:lumMod val="95000"/>
                <a:lumOff val="5000"/>
              </a:schemeClr>
            </a:gs>
            <a:gs pos="69000">
              <a:srgbClr val="C00000"/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768B1C79-F8DD-BAB1-850D-5BDB4FBE1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783076"/>
            <a:ext cx="9022086" cy="507492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10" y="361950"/>
            <a:ext cx="11396579" cy="1455409"/>
          </a:xfrm>
          <a:gradFill>
            <a:gsLst>
              <a:gs pos="0">
                <a:srgbClr val="FF0000"/>
              </a:gs>
              <a:gs pos="38000">
                <a:schemeClr val="tx1">
                  <a:lumMod val="95000"/>
                  <a:lumOff val="5000"/>
                </a:schemeClr>
              </a:gs>
              <a:gs pos="69000">
                <a:srgbClr val="C00000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敵の</a:t>
            </a:r>
            <a:r>
              <a:rPr kumimoji="1" lang="en-US" altLang="ja-JP" dirty="0">
                <a:effectLst>
                  <a:outerShdw blurRad="50800" dist="3048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endParaRPr kumimoji="1" lang="ja-JP" altLang="en-US" dirty="0">
              <a:effectLst>
                <a:outerShdw blurRad="50800" dist="3048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254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敵を最短距離で追いかける</a:t>
            </a:r>
            <a:r>
              <a:rPr lang="en-US" altLang="ja-JP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作成中。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2159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また、速度がプレイヤーと同じなため少しの操作ミスですぐに捕まる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215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6055953-0682-EE3C-494C-A9FC7F13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6793"/>
            <a:ext cx="5815031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2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105169" y="2743104"/>
            <a:ext cx="11217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質疑応答</a:t>
            </a:r>
          </a:p>
        </p:txBody>
      </p:sp>
    </p:spTree>
    <p:extLst>
      <p:ext uri="{BB962C8B-B14F-4D97-AF65-F5344CB8AC3E}">
        <p14:creationId xmlns:p14="http://schemas.microsoft.com/office/powerpoint/2010/main" val="44721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7" presetClass="emph" presetSubtype="0" fill="remove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mph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  <p:bldP spid="2" grpId="4" build="allAtOnce"/>
      <p:bldP spid="2" grpId="5" build="allAtOnce"/>
      <p:bldP spid="2" grpId="6" build="allAtOnce"/>
      <p:bldP spid="2" grpId="7" build="allAtOnce"/>
      <p:bldP spid="2" grpId="8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158739" y="2894029"/>
            <a:ext cx="9313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dirty="0"/>
              <a:t>締めのあいさつ</a:t>
            </a:r>
          </a:p>
        </p:txBody>
      </p:sp>
    </p:spTree>
    <p:extLst>
      <p:ext uri="{BB962C8B-B14F-4D97-AF65-F5344CB8AC3E}">
        <p14:creationId xmlns:p14="http://schemas.microsoft.com/office/powerpoint/2010/main" val="402081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2" grpId="2" build="allAtOnce"/>
      <p:bldP spid="2" grpId="3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ja-JP" altLang="en-US" dirty="0"/>
              <a:t>制作経緯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7777" y="1979629"/>
            <a:ext cx="9417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制作者をプレイキャラにして、フルボイスのゲームを作ったら面白いものが作れる</a:t>
            </a:r>
            <a:r>
              <a:rPr lang="ja-JP" altLang="en-US" sz="3600" dirty="0"/>
              <a:t>と</a:t>
            </a:r>
            <a:r>
              <a:rPr kumimoji="1" lang="ja-JP" altLang="en-US" sz="3600" dirty="0"/>
              <a:t>思ったから</a:t>
            </a:r>
            <a:endParaRPr kumimoji="1" lang="en-US" altLang="ja-JP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777" y="3995678"/>
            <a:ext cx="9568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ja-JP" altLang="en-US" sz="3600" dirty="0">
                <a:solidFill>
                  <a:prstClr val="black"/>
                </a:solidFill>
              </a:rPr>
              <a:t>舞台が学校で主役が自分たちなので、それらをフル活用しやすいホラーゲームを選びました。また、ホラーゲームならある程度短編ゲームとして作りやすいと思ったから</a:t>
            </a:r>
          </a:p>
        </p:txBody>
      </p:sp>
    </p:spTree>
    <p:extLst>
      <p:ext uri="{BB962C8B-B14F-4D97-AF65-F5344CB8AC3E}">
        <p14:creationId xmlns:p14="http://schemas.microsoft.com/office/powerpoint/2010/main" val="1085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プレゼンテーションの流れ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dirty="0"/>
              <a:t>SOUND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ILLUSTRATION</a:t>
            </a:r>
          </a:p>
          <a:p>
            <a:endParaRPr lang="en-US" altLang="ja-JP" dirty="0"/>
          </a:p>
          <a:p>
            <a:r>
              <a:rPr lang="ja-JP" altLang="en-US" dirty="0"/>
              <a:t>プログラムおよびソースコード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CV</a:t>
            </a:r>
          </a:p>
        </p:txBody>
      </p:sp>
    </p:spTree>
    <p:extLst>
      <p:ext uri="{BB962C8B-B14F-4D97-AF65-F5344CB8AC3E}">
        <p14:creationId xmlns:p14="http://schemas.microsoft.com/office/powerpoint/2010/main" val="100818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en-US" altLang="ja-JP"/>
              <a:t>Sound</a:t>
            </a:r>
            <a:r>
              <a:rPr lang="ja-JP" altLang="en-US"/>
              <a:t>　</a:t>
            </a:r>
            <a:r>
              <a:rPr lang="en-US" altLang="ja-JP"/>
              <a:t>BGM</a:t>
            </a:r>
            <a:endParaRPr lang="ja-JP" altLang="en-US" dirty="0"/>
          </a:p>
        </p:txBody>
      </p:sp>
      <p:pic>
        <p:nvPicPr>
          <p:cNvPr id="5" name="インド人のおじさ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79123" y="6193886"/>
            <a:ext cx="487363" cy="48736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205120" y="2546732"/>
            <a:ext cx="978175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dirty="0"/>
              <a:t>このゲームの内容は裏世界からの脱出です。</a:t>
            </a:r>
            <a:endParaRPr kumimoji="1" lang="en-US" altLang="ja-JP" sz="6000" dirty="0"/>
          </a:p>
          <a:p>
            <a:endParaRPr kumimoji="1" lang="en-US" altLang="ja-JP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829" y="5609109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srgbClr val="FFC000"/>
                </a:solidFill>
              </a:rPr>
              <a:t>表世界</a:t>
            </a:r>
            <a:r>
              <a:rPr lang="en-US" altLang="ja-JP" sz="3200" dirty="0">
                <a:solidFill>
                  <a:srgbClr val="FFC000"/>
                </a:solidFill>
              </a:rPr>
              <a:t>BGM</a:t>
            </a:r>
            <a:endParaRPr lang="ja-JP" altLang="en-US" sz="3200" dirty="0">
              <a:solidFill>
                <a:srgbClr val="FFC000"/>
              </a:solidFill>
            </a:endParaRPr>
          </a:p>
        </p:txBody>
      </p:sp>
      <p:pic>
        <p:nvPicPr>
          <p:cNvPr id="8" name="omot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829" y="6193885"/>
            <a:ext cx="487363" cy="48736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566303" y="5609110"/>
            <a:ext cx="2547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ja-JP" altLang="en-US" sz="3200" dirty="0">
                <a:solidFill>
                  <a:prstClr val="black"/>
                </a:solidFill>
              </a:rPr>
              <a:t>裏世界</a:t>
            </a:r>
            <a:r>
              <a:rPr lang="en-US" altLang="ja-JP" sz="3200" dirty="0">
                <a:solidFill>
                  <a:prstClr val="black"/>
                </a:solidFill>
              </a:rPr>
              <a:t>BGM</a:t>
            </a:r>
            <a:endParaRPr lang="ja-JP" altLang="en-US" sz="3200" dirty="0">
              <a:solidFill>
                <a:prstClr val="black"/>
              </a:solidFill>
            </a:endParaRPr>
          </a:p>
        </p:txBody>
      </p:sp>
      <p:sp>
        <p:nvSpPr>
          <p:cNvPr id="10" name="円形吹き出し 9"/>
          <p:cNvSpPr/>
          <p:nvPr/>
        </p:nvSpPr>
        <p:spPr>
          <a:xfrm>
            <a:off x="2641720" y="1915789"/>
            <a:ext cx="6339010" cy="2604899"/>
          </a:xfrm>
          <a:prstGeom prst="wedgeEllipseCallout">
            <a:avLst>
              <a:gd name="adj1" fmla="val 55638"/>
              <a:gd name="adj2" fmla="val 387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こちらが自信あり</a:t>
            </a:r>
          </a:p>
        </p:txBody>
      </p:sp>
    </p:spTree>
    <p:extLst>
      <p:ext uri="{BB962C8B-B14F-4D97-AF65-F5344CB8AC3E}">
        <p14:creationId xmlns:p14="http://schemas.microsoft.com/office/powerpoint/2010/main" val="66224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5E-6 -2.96296E-6 L -2.5E-6 -0.07222 " pathEditMode="relative" rAng="0" ptsTypes="AA">
                                      <p:cBhvr>
                                        <p:cTn id="3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87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  <p:bldP spid="6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673875"/>
            <a:ext cx="11029616" cy="1013800"/>
          </a:xfrm>
        </p:spPr>
        <p:txBody>
          <a:bodyPr anchor="ctr"/>
          <a:lstStyle/>
          <a:p>
            <a:r>
              <a:rPr kumimoji="1" lang="en-US" altLang="ja-JP" dirty="0"/>
              <a:t>SOUND </a:t>
            </a:r>
            <a:r>
              <a:rPr kumimoji="1" lang="ja-JP" altLang="en-US" dirty="0"/>
              <a:t>　追いかけられる</a:t>
            </a:r>
          </a:p>
        </p:txBody>
      </p:sp>
      <p:pic>
        <p:nvPicPr>
          <p:cNvPr id="4" name="EnemyEncu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2318" y="19119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Illustration</a:t>
            </a:r>
            <a:r>
              <a:rPr kumimoji="1" lang="ja-JP" altLang="en-US" dirty="0"/>
              <a:t>　キャラクター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7680" y="2042160"/>
            <a:ext cx="11013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イラスト素材担当　鎌野　太雅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～こだわり　制作に力を入れた箇所～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膨大なキャラクターデータを１ドット細かく制作した。</a:t>
            </a:r>
            <a:endParaRPr kumimoji="1" lang="en-US" altLang="ja-JP" dirty="0"/>
          </a:p>
          <a:p>
            <a:r>
              <a:rPr kumimoji="1" lang="ja-JP" altLang="en-US" dirty="0"/>
              <a:t>主人公３人は制作者がモデルの為、それぞれの骨格や体格　髪型から表情までを丁寧に仕上げた。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4" y="3975672"/>
            <a:ext cx="3346705" cy="251002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4" y="3975672"/>
            <a:ext cx="3285745" cy="246430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19" y="3975672"/>
            <a:ext cx="3281681" cy="32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Illustration</a:t>
            </a:r>
            <a:r>
              <a:rPr lang="ja-JP" altLang="en-US" dirty="0"/>
              <a:t>　マップのオブジェクト　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8792" y="1869440"/>
            <a:ext cx="11029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～マップ素材でのこだわったところ～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マップチップ化するので、上下左右繋げても違和感がないように描いた。</a:t>
            </a:r>
            <a:endParaRPr lang="en-US" altLang="ja-JP" dirty="0"/>
          </a:p>
          <a:p>
            <a:r>
              <a:rPr lang="ja-JP" altLang="en-US" dirty="0"/>
              <a:t>机や椅子、観葉植物なども情報量を増やす大切な要素なので、実際の植物や学校の机などの使用を参考に描きました。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4" y="3475038"/>
            <a:ext cx="2820416" cy="282041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360" y="3668078"/>
            <a:ext cx="2434336" cy="243433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64" y="3545074"/>
            <a:ext cx="2373376" cy="237337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28" y="3552694"/>
            <a:ext cx="2358136" cy="23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6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75000"/>
              </a:schemeClr>
            </a:gs>
            <a:gs pos="35000">
              <a:srgbClr val="002060"/>
            </a:gs>
            <a:gs pos="64000">
              <a:srgbClr val="0070C0"/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4463" y="611034"/>
            <a:ext cx="11523077" cy="1215104"/>
          </a:xfrm>
          <a:gradFill>
            <a:gsLst>
              <a:gs pos="0">
                <a:schemeClr val="tx2">
                  <a:lumMod val="63000"/>
                </a:schemeClr>
              </a:gs>
              <a:gs pos="35000">
                <a:srgbClr val="002060"/>
              </a:gs>
              <a:gs pos="64000">
                <a:srgbClr val="0070C0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1"/>
          </a:gradFill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r>
              <a:rPr kumimoji="1"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gradFill>
                  <a:gsLst>
                    <a:gs pos="0">
                      <a:schemeClr val="bg1">
                        <a:lumMod val="0"/>
                        <a:lumOff val="100000"/>
                      </a:schemeClr>
                    </a:gs>
                    <a:gs pos="35000">
                      <a:schemeClr val="accent1">
                        <a:lumMod val="40000"/>
                        <a:lumOff val="60000"/>
                      </a:schemeClr>
                    </a:gs>
                    <a:gs pos="64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1143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gradFill>
                <a:gsLst>
                  <a:gs pos="0">
                    <a:schemeClr val="bg1">
                      <a:lumMod val="0"/>
                      <a:lumOff val="100000"/>
                    </a:schemeClr>
                  </a:gs>
                  <a:gs pos="35000">
                    <a:schemeClr val="accent1">
                      <a:lumMod val="40000"/>
                      <a:lumOff val="60000"/>
                    </a:schemeClr>
                  </a:gs>
                  <a:gs pos="64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effectLst>
                <a:outerShdw blurRad="50800" dist="1143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4460" y="1724024"/>
            <a:ext cx="8477083" cy="1974451"/>
          </a:xfrm>
          <a:noFill/>
        </p:spPr>
        <p:txBody>
          <a:bodyPr/>
          <a:lstStyle/>
          <a:p>
            <a:r>
              <a:rPr kumimoji="1" lang="ja-JP" altLang="en-US" sz="2400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プログラムのこだわった点</a:t>
            </a:r>
            <a:endParaRPr kumimoji="1" lang="en-US" altLang="ja-JP" sz="2400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フォルダごとにコードの種類をまとめたので、コードが多くても探しやすい。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dirty="0">
                <a:gradFill>
                  <a:gsLst>
                    <a:gs pos="0">
                      <a:schemeClr val="bg1"/>
                    </a:gs>
                    <a:gs pos="35000">
                      <a:schemeClr val="accent3">
                        <a:lumMod val="40000"/>
                        <a:lumOff val="60000"/>
                      </a:schemeClr>
                    </a:gs>
                    <a:gs pos="64000">
                      <a:srgbClr val="0070C0"/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  <a:effectLst>
                  <a:outerShdw blurRad="50800" dist="139700" dir="5400000" algn="ctr" rotWithShape="0">
                    <a:srgbClr val="000000">
                      <a:alpha val="43137"/>
                    </a:srgbClr>
                  </a:outerShdw>
                </a:effectLst>
              </a:rPr>
              <a:t>また、できる限り軽量化を図ってコードをまとめたりした。</a:t>
            </a:r>
            <a:endParaRPr lang="en-US" altLang="ja-JP" dirty="0">
              <a:gradFill>
                <a:gsLst>
                  <a:gs pos="0">
                    <a:schemeClr val="bg1"/>
                  </a:gs>
                  <a:gs pos="35000">
                    <a:schemeClr val="accent3">
                      <a:lumMod val="40000"/>
                      <a:lumOff val="60000"/>
                    </a:schemeClr>
                  </a:gs>
                  <a:gs pos="64000">
                    <a:srgbClr val="0070C0"/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5400000" scaled="1"/>
              </a:gradFill>
              <a:effectLst>
                <a:outerShdw blurRad="50800" dist="1397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endParaRPr kumimoji="1" lang="ja-JP" altLang="en-US" dirty="0"/>
          </a:p>
        </p:txBody>
      </p:sp>
      <p:pic>
        <p:nvPicPr>
          <p:cNvPr id="1026" name="Picture 2" descr="ソース画像を表示">
            <a:extLst>
              <a:ext uri="{FF2B5EF4-FFF2-40B4-BE49-F238E27FC236}">
                <a16:creationId xmlns:a16="http://schemas.microsoft.com/office/drawing/2014/main" id="{49BC495D-631E-3658-8501-0D5911B73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143355"/>
            <a:ext cx="12192000" cy="386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96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38000">
              <a:schemeClr val="bg2">
                <a:lumMod val="75000"/>
              </a:schemeClr>
            </a:gs>
            <a:gs pos="69000">
              <a:schemeClr val="tx2">
                <a:lumMod val="75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8F1CA1-4896-B6ED-6E3B-2A3808F2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013800"/>
          </a:xfrm>
          <a:solidFill>
            <a:schemeClr val="tx2">
              <a:alpha val="0"/>
            </a:schemeClr>
          </a:solidFill>
        </p:spPr>
        <p:txBody>
          <a:bodyPr/>
          <a:lstStyle/>
          <a:p>
            <a:r>
              <a:rPr kumimoji="1"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プログラム</a:t>
            </a:r>
            <a:r>
              <a:rPr lang="ja-JP" altLang="en-US" dirty="0">
                <a:effectLst>
                  <a:outerShdw blurRad="50800" dist="254000" dir="5400000" algn="ctr" rotWithShape="0">
                    <a:srgbClr val="000000">
                      <a:alpha val="43137"/>
                    </a:srgbClr>
                  </a:outerShdw>
                </a:effectLst>
              </a:rPr>
              <a:t>およびマップの配置</a:t>
            </a:r>
            <a:endParaRPr kumimoji="1" lang="ja-JP" altLang="en-US" dirty="0">
              <a:effectLst>
                <a:outerShdw blurRad="50800" dist="254000" dir="54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B5E2C5-1990-BEFD-81A4-78AF367BA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997" y="1935662"/>
            <a:ext cx="6343358" cy="5528827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マップの配置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極力、同じ構成にして統一感を図った。ただ、統一感を出すだけだと変化がなくて、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glow>
                  <a:schemeClr val="accent1">
                    <a:alpha val="0"/>
                  </a:schemeClr>
                </a:glow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glow>
                    <a:schemeClr val="accent1">
                      <a:alpha val="0"/>
                    </a:schemeClr>
                  </a:glow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面白みが出ないため、小道具などの配置を変えたりすることによって、プレイヤーの好奇心を刺激するよう狙って作りまして</a:t>
            </a:r>
            <a:r>
              <a:rPr lang="ja-JP" altLang="en-US" sz="2800" dirty="0">
                <a:gradFill>
                  <a:gsLst>
                    <a:gs pos="1000">
                      <a:srgbClr val="C00000"/>
                    </a:gs>
                    <a:gs pos="38000">
                      <a:srgbClr val="FF0000"/>
                    </a:gs>
                    <a:gs pos="69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>
                  <a:outerShdw blurRad="50800" dist="88900" dir="5400000" algn="ctr" rotWithShape="0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ja-JP" sz="2800" dirty="0">
              <a:gradFill>
                <a:gsLst>
                  <a:gs pos="1000">
                    <a:srgbClr val="C00000"/>
                  </a:gs>
                  <a:gs pos="38000">
                    <a:srgbClr val="FF0000"/>
                  </a:gs>
                  <a:gs pos="69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effectLst>
                <a:outerShdw blurRad="50800" dist="889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76696BC-420A-1EA2-CA1D-84D54EF9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0" y="1810139"/>
            <a:ext cx="5371322" cy="49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8334"/>
      </p:ext>
    </p:extLst>
  </p:cSld>
  <p:clrMapOvr>
    <a:masterClrMapping/>
  </p:clrMapOvr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285</TotalTime>
  <Words>365</Words>
  <Application>Microsoft Office PowerPoint</Application>
  <PresentationFormat>ワイド画面</PresentationFormat>
  <Paragraphs>53</Paragraphs>
  <Slides>12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BIZ UDPゴシック</vt:lpstr>
      <vt:lpstr>Arial</vt:lpstr>
      <vt:lpstr>Gill Sans MT</vt:lpstr>
      <vt:lpstr>Wingdings 2</vt:lpstr>
      <vt:lpstr>配当</vt:lpstr>
      <vt:lpstr>居残授業</vt:lpstr>
      <vt:lpstr>制作経緯</vt:lpstr>
      <vt:lpstr>プレゼンテーションの流れ</vt:lpstr>
      <vt:lpstr>PowerPoint プレゼンテーション</vt:lpstr>
      <vt:lpstr>SOUND 　追いかけられる</vt:lpstr>
      <vt:lpstr>Illustration　キャラクター</vt:lpstr>
      <vt:lpstr>Illustration　マップのオブジェクト　</vt:lpstr>
      <vt:lpstr>プログラムおよびマップの配置</vt:lpstr>
      <vt:lpstr>プログラムおよびマップの配置</vt:lpstr>
      <vt:lpstr>敵のAI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居残授業</dc:title>
  <dc:creator>さかな</dc:creator>
  <cp:lastModifiedBy>林 学校用アカウント</cp:lastModifiedBy>
  <cp:revision>24</cp:revision>
  <dcterms:created xsi:type="dcterms:W3CDTF">2022-11-14T02:36:03Z</dcterms:created>
  <dcterms:modified xsi:type="dcterms:W3CDTF">2022-12-06T10:27:54Z</dcterms:modified>
</cp:coreProperties>
</file>